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8" r:id="rId6"/>
    <p:sldId id="282" r:id="rId7"/>
    <p:sldId id="279" r:id="rId8"/>
    <p:sldId id="290" r:id="rId9"/>
    <p:sldId id="280" r:id="rId10"/>
    <p:sldId id="296" r:id="rId11"/>
    <p:sldId id="297" r:id="rId12"/>
    <p:sldId id="299" r:id="rId13"/>
    <p:sldId id="291" r:id="rId14"/>
    <p:sldId id="283" r:id="rId15"/>
    <p:sldId id="292" r:id="rId16"/>
    <p:sldId id="289" r:id="rId17"/>
    <p:sldId id="285" r:id="rId18"/>
    <p:sldId id="286" r:id="rId19"/>
    <p:sldId id="300" r:id="rId20"/>
    <p:sldId id="30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292"/>
    <a:srgbClr val="E66114"/>
    <a:srgbClr val="007FC6"/>
    <a:srgbClr val="F9AF1C"/>
    <a:srgbClr val="01B4DC"/>
    <a:srgbClr val="20335E"/>
    <a:srgbClr val="144392"/>
    <a:srgbClr val="E6E6E6"/>
    <a:srgbClr val="FFFFFF"/>
    <a:srgbClr val="4D3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96B7-4E31-45EF-A5B1-F67F5F3C3362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C9DC-7C92-4C06-BC6F-27E9A21E3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08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2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32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 a nyári egyetemekkel kezdődjön + legyen szó a tanulmányokról</a:t>
            </a:r>
            <a:r>
              <a:rPr lang="hu-HU" baseline="0" dirty="0"/>
              <a:t> </a:t>
            </a:r>
            <a:r>
              <a:rPr lang="hu-HU" baseline="0"/>
              <a:t>(másik dia?)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68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Van ahol euróban, van ahol forintban kapja a hallgató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12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ösztöndíj típusa ill. az intézmény szabja meg a kért dokumentumok listáját.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0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3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4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7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4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5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8D1E-FD9F-4F85-93C8-0842926F205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allgatoi-osztondijak.hu/alapozd-meg-a-jovod-erasmus-osztondijj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z.hu/erasmus_kiegeszito_tamogatasok_hallgatoknak?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allgatoi-osztondijak.hu/fedezd-fel-kozep-europat-a-ceepus-osztondijjal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ka.hu/palyazatok/3005/allamkozi-osztondijak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7.jpg"/><Relationship Id="rId7" Type="http://schemas.openxmlformats.org/officeDocument/2006/relationships/hyperlink" Target="https://www.facebook.com/Erasmus.osztondij.hallgatoknak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hyperlink" Target="https://www.instagram.com/erasmusplus_hu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hyperlink" Target="https://hallgatoi-osztondijak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80" y="441981"/>
            <a:ext cx="6717232" cy="9499483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6438311" y="441981"/>
            <a:ext cx="5023660" cy="1022380"/>
            <a:chOff x="6246963" y="255640"/>
            <a:chExt cx="4446539" cy="868060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490" r="43197"/>
            <a:stretch/>
          </p:blipFill>
          <p:spPr>
            <a:xfrm>
              <a:off x="6246963" y="255640"/>
              <a:ext cx="3457476" cy="86806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442" y="255640"/>
              <a:ext cx="868060" cy="868060"/>
            </a:xfrm>
            <a:prstGeom prst="rect">
              <a:avLst/>
            </a:prstGeom>
          </p:spPr>
        </p:pic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3929BDB9-F19A-B333-910C-59BAB322E0C5}"/>
              </a:ext>
            </a:extLst>
          </p:cNvPr>
          <p:cNvGrpSpPr/>
          <p:nvPr/>
        </p:nvGrpSpPr>
        <p:grpSpPr>
          <a:xfrm>
            <a:off x="7685298" y="5517226"/>
            <a:ext cx="2403924" cy="630333"/>
            <a:chOff x="7654476" y="5517226"/>
            <a:chExt cx="2403924" cy="630333"/>
          </a:xfrm>
        </p:grpSpPr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D36813E5-BBDF-65EE-309C-C81A70C9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476" y="5555943"/>
              <a:ext cx="977760" cy="586656"/>
            </a:xfrm>
            <a:prstGeom prst="rect">
              <a:avLst/>
            </a:prstGeom>
          </p:spPr>
        </p:pic>
        <p:pic>
          <p:nvPicPr>
            <p:cNvPr id="23" name="Kép 22" descr="A képen szöveg látható&#10;&#10;Automatikusan generált leírás">
              <a:extLst>
                <a:ext uri="{FF2B5EF4-FFF2-40B4-BE49-F238E27FC236}">
                  <a16:creationId xmlns:a16="http://schemas.microsoft.com/office/drawing/2014/main" id="{481B5FFE-19A1-25D0-4748-1DD4955E8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168" y="5517226"/>
              <a:ext cx="1099232" cy="630333"/>
            </a:xfrm>
            <a:prstGeom prst="rect">
              <a:avLst/>
            </a:prstGeom>
          </p:spPr>
        </p:pic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7C1289A3-C239-6D02-0AF5-9A9451166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7" y="0"/>
            <a:ext cx="5484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216" y="-9528"/>
            <a:ext cx="5937146" cy="687082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E963C0A-E95F-7982-24FD-FD62A0FA8DA9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A765B49-CDB1-51FD-85A8-926BBCA7371B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0D2F628-AD09-E235-D46F-26A786E6296E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716A81C-5E42-AEFC-11BE-6378BB4BD9D8}"/>
              </a:ext>
            </a:extLst>
          </p:cNvPr>
          <p:cNvSpPr/>
          <p:nvPr/>
        </p:nvSpPr>
        <p:spPr>
          <a:xfrm>
            <a:off x="1340974" y="0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7B8110A-8F43-C87A-E2E4-91E9E0B98E85}"/>
              </a:ext>
            </a:extLst>
          </p:cNvPr>
          <p:cNvSpPr/>
          <p:nvPr/>
        </p:nvSpPr>
        <p:spPr>
          <a:xfrm>
            <a:off x="4093511" y="-768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2C2C7A7-E7E9-BBBF-DE64-523D3EB109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20187" y="-92468"/>
            <a:ext cx="2002163" cy="69504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8A982122-BE0A-65CD-483E-F1E40553BF8E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6204476" y="2258229"/>
            <a:ext cx="71824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12 hónapra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Képzési ciklusonként 12 hónap áll a </a:t>
            </a:r>
            <a:b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hallgatók rendelkezésére (BA, MA, </a:t>
            </a:r>
            <a:r>
              <a:rPr lang="hu-HU" sz="2000" dirty="0" err="1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rövid mobilitásra is utazhatsz </a:t>
            </a:r>
            <a:b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(5-30 nap)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endParaRPr lang="hu-HU" dirty="0">
              <a:solidFill>
                <a:srgbClr val="0B4292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332" y="207740"/>
            <a:ext cx="1543431" cy="439734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6204477" y="4297286"/>
            <a:ext cx="7066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Európán kívüli célországba is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bármelyik országába lehetséges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információkért fordulj a küldő intézményedhez!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45F999B-FD45-38D7-E742-AAC1FCF23D72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5EFBFD0-73B9-B979-9EF9-698B25482D7B}"/>
              </a:ext>
            </a:extLst>
          </p:cNvPr>
          <p:cNvSpPr txBox="1"/>
          <p:nvPr/>
        </p:nvSpPr>
        <p:spPr>
          <a:xfrm>
            <a:off x="6527652" y="634560"/>
            <a:ext cx="5217717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Már Európán kívül is!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Hova és mennyi időre?</a:t>
            </a:r>
            <a:endParaRPr lang="hu-HU" sz="2400" b="1" dirty="0">
              <a:solidFill>
                <a:srgbClr val="E66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1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519D6C32-8A9C-2869-CF2B-9BE1916D9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216" y="-9528"/>
            <a:ext cx="5937146" cy="6870823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36E5ED9B-5E44-0130-DA4F-9BFBEA0440BE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813C4A7-0880-D0BC-6279-9229621A7D3A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02F76B3D-0E98-9BCE-8287-D83A440EC9BB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63A6D4F-B33A-0740-55BA-7F2FAEFCA32D}"/>
              </a:ext>
            </a:extLst>
          </p:cNvPr>
          <p:cNvSpPr/>
          <p:nvPr/>
        </p:nvSpPr>
        <p:spPr>
          <a:xfrm>
            <a:off x="-41716" y="5491537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655D4DA0-10E3-53B1-2CCE-2374EE191244}"/>
              </a:ext>
            </a:extLst>
          </p:cNvPr>
          <p:cNvSpPr/>
          <p:nvPr/>
        </p:nvSpPr>
        <p:spPr>
          <a:xfrm>
            <a:off x="4093511" y="-768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F230BFBF-EBC0-CEB9-6190-C260D990AC55}"/>
              </a:ext>
            </a:extLst>
          </p:cNvPr>
          <p:cNvSpPr/>
          <p:nvPr/>
        </p:nvSpPr>
        <p:spPr>
          <a:xfrm>
            <a:off x="-2020187" y="-92468"/>
            <a:ext cx="2002163" cy="69504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25898D4-8E93-3380-2D9F-FE3402F09056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C0DF229D-2F2D-A869-8087-FFE7B7EF59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332" y="207740"/>
            <a:ext cx="1543431" cy="43973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D16B58B-639F-D814-8F86-2F2F971F9447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6204475" y="2280102"/>
            <a:ext cx="5906009" cy="844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Tanulmányok egy külföldi egyetemen </a:t>
            </a: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(2-12 hónap)</a:t>
            </a:r>
            <a:endParaRPr lang="hu-HU" sz="2400" b="1" dirty="0">
              <a:solidFill>
                <a:srgbClr val="0B4292"/>
              </a:solidFill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6259364" y="3228080"/>
            <a:ext cx="5369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gyakorlat* </a:t>
            </a: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</a:t>
            </a: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vállalkozásnál, szervezetnél</a:t>
            </a:r>
            <a:b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(2-12 hónapig)</a:t>
            </a: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6680726" y="4531925"/>
            <a:ext cx="5249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5000"/>
              <a:buFont typeface="Arial" panose="020B0604020202020204" pitchFamily="34" charset="0"/>
              <a:buChar char="⃰"/>
            </a:pPr>
            <a:r>
              <a:rPr lang="hu-HU" sz="16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szakmai gyakorlat frissen diplomát szerzett hallgatóként a végzést követő egy évben is teljesíthető, még aktív hallgatóként benyújtott pályázat esetében.</a:t>
            </a:r>
          </a:p>
        </p:txBody>
      </p:sp>
      <p:sp>
        <p:nvSpPr>
          <p:cNvPr id="2" name="Téglalap 1"/>
          <p:cNvSpPr/>
          <p:nvPr/>
        </p:nvSpPr>
        <p:spPr>
          <a:xfrm>
            <a:off x="6680726" y="5758038"/>
            <a:ext cx="337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További</a:t>
            </a:r>
            <a:r>
              <a:rPr lang="hu-HU" sz="1600" b="1" dirty="0">
                <a:solidFill>
                  <a:srgbClr val="0B42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információk</a:t>
            </a:r>
            <a:endParaRPr lang="hu-HU" sz="20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FF62CA5-7073-154B-EC28-3CABCB70FE88}"/>
              </a:ext>
            </a:extLst>
          </p:cNvPr>
          <p:cNvSpPr txBox="1"/>
          <p:nvPr/>
        </p:nvSpPr>
        <p:spPr>
          <a:xfrm>
            <a:off x="6527652" y="812556"/>
            <a:ext cx="4030092" cy="90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mobilitásra?</a:t>
            </a:r>
            <a:endParaRPr lang="hu-HU" sz="2400" b="1" dirty="0">
              <a:solidFill>
                <a:srgbClr val="E66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1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9DEE6063-EB9D-F63A-1FD3-38C493B55E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216" y="-9528"/>
            <a:ext cx="5937146" cy="6870823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B6C0FA86-DADF-24DC-2064-6512CBF40621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744B6124-1A88-2786-A057-AEB9E3136913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6C6DB3DB-FCD6-7C02-83EE-7DDA742509B8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2DA8573-2C59-1CDF-3114-707B35580B04}"/>
              </a:ext>
            </a:extLst>
          </p:cNvPr>
          <p:cNvSpPr/>
          <p:nvPr/>
        </p:nvSpPr>
        <p:spPr>
          <a:xfrm>
            <a:off x="-41716" y="5491537"/>
            <a:ext cx="1366462" cy="1366462"/>
          </a:xfrm>
          <a:prstGeom prst="rect">
            <a:avLst/>
          </a:prstGeom>
          <a:solidFill>
            <a:srgbClr val="01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1B4DC"/>
              </a:solidFill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134386AA-3C25-5063-9A94-6B3E51AFECF9}"/>
              </a:ext>
            </a:extLst>
          </p:cNvPr>
          <p:cNvSpPr/>
          <p:nvPr/>
        </p:nvSpPr>
        <p:spPr>
          <a:xfrm>
            <a:off x="4093511" y="-7686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E94500F6-3A43-C563-8F42-844308CE160D}"/>
              </a:ext>
            </a:extLst>
          </p:cNvPr>
          <p:cNvSpPr/>
          <p:nvPr/>
        </p:nvSpPr>
        <p:spPr>
          <a:xfrm>
            <a:off x="-2020187" y="-92468"/>
            <a:ext cx="2002163" cy="69504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476FA4F9-663B-C2E4-C712-7304DD3A5690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6204474" y="2280102"/>
            <a:ext cx="57854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mobilitási típus </a:t>
            </a:r>
            <a:b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megvalósítható fizikai és virtuális mobilitás elegyeként</a:t>
            </a:r>
          </a:p>
          <a:p>
            <a:pPr marL="342900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err="1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</a:t>
            </a: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(BIP)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5-30 napos fizikai mobilitás+ virtuális rész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tematikus képzések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Érdeklődj az intézményednél a lehetőségekről!</a:t>
            </a:r>
            <a:b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solidFill>
                <a:srgbClr val="0B4292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3D6D088-9BA6-D481-F9FE-9DB96BF53647}"/>
              </a:ext>
            </a:extLst>
          </p:cNvPr>
          <p:cNvSpPr txBox="1"/>
          <p:nvPr/>
        </p:nvSpPr>
        <p:spPr>
          <a:xfrm>
            <a:off x="6527652" y="812556"/>
            <a:ext cx="4700485" cy="90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err="1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mobilitások</a:t>
            </a:r>
            <a:endParaRPr lang="hu-HU" sz="2400" b="1" dirty="0">
              <a:solidFill>
                <a:srgbClr val="E66114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1CD8F89-C030-5688-9AB0-98D58C4FB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332" y="207740"/>
            <a:ext cx="1543431" cy="43973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41EB208-4A4A-E7E0-C920-1DC7D89DB214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9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71DAD1BC-006F-0F73-609F-CB4CF3A4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216" y="-9528"/>
            <a:ext cx="5937146" cy="6870823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90A68DFC-7DF9-88A9-9AB4-685B5F795609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DDD0E271-7885-F8A5-F056-3B86940BD781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6E87F9B-D709-0B8F-3C88-94E5E2D41097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78D7CEAA-5EF8-4B03-84D1-8F9FDABBC6A4}"/>
              </a:ext>
            </a:extLst>
          </p:cNvPr>
          <p:cNvSpPr/>
          <p:nvPr/>
        </p:nvSpPr>
        <p:spPr>
          <a:xfrm>
            <a:off x="1324746" y="-7686"/>
            <a:ext cx="1366462" cy="1366462"/>
          </a:xfrm>
          <a:prstGeom prst="rect">
            <a:avLst/>
          </a:prstGeom>
          <a:solidFill>
            <a:srgbClr val="01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8016296C-A596-BC69-3425-1869C395490C}"/>
              </a:ext>
            </a:extLst>
          </p:cNvPr>
          <p:cNvSpPr/>
          <p:nvPr/>
        </p:nvSpPr>
        <p:spPr>
          <a:xfrm>
            <a:off x="-2020187" y="-92468"/>
            <a:ext cx="2002163" cy="69504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EF593932-9322-29F1-CE17-C00E48703D9C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5890238" y="2280102"/>
            <a:ext cx="5987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Esélyegyenlőségi támogatás 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több hallgató számára elérhető!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Kibővített jogosultsági kategóriák</a:t>
            </a:r>
          </a:p>
          <a:p>
            <a:pPr marL="800100" lvl="1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Megnövelt támogatás</a:t>
            </a:r>
            <a:b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250 €, a Erasmus+ ösztöndíjon felül!</a:t>
            </a:r>
            <a:endParaRPr lang="hu-HU" sz="28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Fogyatékkal élő vagy tartósan beteg hallgatók kiegészítő támogatása</a:t>
            </a:r>
            <a:endParaRPr lang="hu-HU" sz="24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213416" y="5894131"/>
            <a:ext cx="7136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További</a:t>
            </a:r>
            <a:r>
              <a:rPr lang="hu-HU" sz="1400" i="1" dirty="0">
                <a:solidFill>
                  <a:srgbClr val="0B42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információk</a:t>
            </a:r>
            <a:endParaRPr lang="hu-HU" sz="20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C0CAC1-A611-90EB-95EB-F164C02B3567}"/>
              </a:ext>
            </a:extLst>
          </p:cNvPr>
          <p:cNvSpPr txBox="1"/>
          <p:nvPr/>
        </p:nvSpPr>
        <p:spPr>
          <a:xfrm>
            <a:off x="6213416" y="634560"/>
            <a:ext cx="5217717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Megnövelt támogatás!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 támogatások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CF48A5B-8B94-EB74-0FF1-98B29F0E47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332" y="207740"/>
            <a:ext cx="1543431" cy="43973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EB2F772-50D4-373E-520B-7D6C1D3C985A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8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071" y="-7797"/>
            <a:ext cx="5939645" cy="6870823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4E95A63E-40E0-DDD5-037F-B8331852348B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C7A03DD0-E375-E16C-92AA-C1B5A24582F4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1FD25D62-DEB9-6753-C082-D227410D2FB8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3FD8D049-77F9-2D61-3B78-5395AF09DFFF}"/>
              </a:ext>
            </a:extLst>
          </p:cNvPr>
          <p:cNvSpPr/>
          <p:nvPr/>
        </p:nvSpPr>
        <p:spPr>
          <a:xfrm>
            <a:off x="-28836" y="5491537"/>
            <a:ext cx="1366462" cy="1366462"/>
          </a:xfrm>
          <a:prstGeom prst="rect">
            <a:avLst/>
          </a:prstGeom>
          <a:solidFill>
            <a:srgbClr val="01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5FD97706-C8EC-7018-F892-0151598B3828}"/>
              </a:ext>
            </a:extLst>
          </p:cNvPr>
          <p:cNvSpPr/>
          <p:nvPr/>
        </p:nvSpPr>
        <p:spPr>
          <a:xfrm>
            <a:off x="-2020187" y="-92468"/>
            <a:ext cx="2002163" cy="69504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6D49943C-E52E-E47D-25CE-AAE4250B28F1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088" y="4336420"/>
            <a:ext cx="2094224" cy="23256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875" y="243099"/>
            <a:ext cx="812494" cy="772902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6209013" y="1552838"/>
            <a:ext cx="5734903" cy="3383680"/>
            <a:chOff x="4020513" y="1721118"/>
            <a:chExt cx="7895558" cy="3383680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4020514" y="2854631"/>
              <a:ext cx="7448750" cy="779712"/>
              <a:chOff x="4014738" y="1441138"/>
              <a:chExt cx="7448750" cy="779712"/>
            </a:xfrm>
          </p:grpSpPr>
          <p:sp>
            <p:nvSpPr>
              <p:cNvPr id="22" name="Szövegdoboz 21"/>
              <p:cNvSpPr txBox="1"/>
              <p:nvPr/>
            </p:nvSpPr>
            <p:spPr>
              <a:xfrm>
                <a:off x="4014738" y="1441138"/>
                <a:ext cx="63984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0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4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Hova lehet menni?</a:t>
                </a:r>
                <a:endParaRPr lang="hu-HU" sz="2400" b="1" dirty="0">
                  <a:solidFill>
                    <a:srgbClr val="0B4292"/>
                  </a:solidFill>
                </a:endParaRPr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4548912" y="1820740"/>
                <a:ext cx="691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0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Közép-Európa 15 országába</a:t>
                </a:r>
                <a:endParaRPr lang="hu-HU" sz="2000" b="1" dirty="0">
                  <a:solidFill>
                    <a:srgbClr val="0B4292"/>
                  </a:solidFill>
                </a:endParaRPr>
              </a:p>
            </p:txBody>
          </p:sp>
        </p:grpSp>
        <p:grpSp>
          <p:nvGrpSpPr>
            <p:cNvPr id="3" name="Csoportba foglalás 2"/>
            <p:cNvGrpSpPr/>
            <p:nvPr/>
          </p:nvGrpSpPr>
          <p:grpSpPr>
            <a:xfrm>
              <a:off x="4020513" y="3706053"/>
              <a:ext cx="7895558" cy="1398745"/>
              <a:chOff x="4069994" y="2675968"/>
              <a:chExt cx="7895558" cy="1398745"/>
            </a:xfrm>
          </p:grpSpPr>
          <p:grpSp>
            <p:nvGrpSpPr>
              <p:cNvPr id="24" name="Csoportba foglalás 23"/>
              <p:cNvGrpSpPr/>
              <p:nvPr/>
            </p:nvGrpSpPr>
            <p:grpSpPr>
              <a:xfrm>
                <a:off x="4069994" y="2675968"/>
                <a:ext cx="7448751" cy="779712"/>
                <a:chOff x="4014737" y="1202576"/>
                <a:chExt cx="7448751" cy="779712"/>
              </a:xfrm>
            </p:grpSpPr>
            <p:sp>
              <p:nvSpPr>
                <p:cNvPr id="25" name="Szövegdoboz 24"/>
                <p:cNvSpPr txBox="1"/>
                <p:nvPr/>
              </p:nvSpPr>
              <p:spPr>
                <a:xfrm>
                  <a:off x="4014737" y="1202576"/>
                  <a:ext cx="63984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Bef>
                      <a:spcPts val="1000"/>
                    </a:spcBef>
                    <a:buSzPct val="95000"/>
                    <a:buFont typeface="Arial" panose="020B0604020202020204" pitchFamily="34" charset="0"/>
                    <a:buChar char="›"/>
                  </a:pPr>
                  <a:r>
                    <a:rPr lang="hu-HU" sz="2400" b="1" dirty="0">
                      <a:solidFill>
                        <a:srgbClr val="0B429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Mit lehet csinálni?</a:t>
                  </a:r>
                  <a:endParaRPr lang="hu-HU" sz="2400" b="1" dirty="0">
                    <a:solidFill>
                      <a:srgbClr val="0B4292"/>
                    </a:solidFill>
                  </a:endParaRPr>
                </a:p>
              </p:txBody>
            </p:sp>
            <p:sp>
              <p:nvSpPr>
                <p:cNvPr id="28" name="Szövegdoboz 27"/>
                <p:cNvSpPr txBox="1"/>
                <p:nvPr/>
              </p:nvSpPr>
              <p:spPr>
                <a:xfrm>
                  <a:off x="4548912" y="1582178"/>
                  <a:ext cx="6914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Bef>
                      <a:spcPts val="1200"/>
                    </a:spcBef>
                    <a:buSzPct val="95000"/>
                    <a:buFont typeface="Arial" panose="020B0604020202020204" pitchFamily="34" charset="0"/>
                    <a:buChar char="›"/>
                  </a:pPr>
                  <a:r>
                    <a:rPr lang="hu-HU" sz="2000" b="1" dirty="0">
                      <a:solidFill>
                        <a:srgbClr val="0B429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cserefélév</a:t>
                  </a:r>
                  <a:endParaRPr lang="hu-HU" sz="2000" b="1" dirty="0">
                    <a:solidFill>
                      <a:srgbClr val="0B4292"/>
                    </a:solidFill>
                  </a:endParaRPr>
                </a:p>
              </p:txBody>
            </p:sp>
          </p:grpSp>
          <p:sp>
            <p:nvSpPr>
              <p:cNvPr id="29" name="Szövegdoboz 28"/>
              <p:cNvSpPr txBox="1"/>
              <p:nvPr/>
            </p:nvSpPr>
            <p:spPr>
              <a:xfrm>
                <a:off x="4604168" y="3366827"/>
                <a:ext cx="73613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0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szakdolgozathoz </a:t>
                </a:r>
                <a:r>
                  <a:rPr lang="hu-HU" sz="2000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szükséges </a:t>
                </a:r>
                <a:r>
                  <a:rPr lang="hu-HU" sz="20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anyaggyűjtés </a:t>
                </a:r>
                <a:r>
                  <a:rPr lang="hu-HU" sz="2000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(1-2 hónap)</a:t>
                </a:r>
                <a:endParaRPr lang="hu-HU" sz="2000" b="1" dirty="0">
                  <a:solidFill>
                    <a:srgbClr val="0B4292"/>
                  </a:solidFill>
                </a:endParaRPr>
              </a:p>
            </p:txBody>
          </p:sp>
        </p:grpSp>
        <p:sp>
          <p:nvSpPr>
            <p:cNvPr id="27" name="Szövegdoboz 26"/>
            <p:cNvSpPr txBox="1"/>
            <p:nvPr/>
          </p:nvSpPr>
          <p:spPr>
            <a:xfrm>
              <a:off x="4020514" y="1721118"/>
              <a:ext cx="6398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0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400" b="1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 az a CEEPUS?</a:t>
              </a:r>
              <a:endParaRPr lang="hu-HU" sz="2400" b="1" dirty="0">
                <a:solidFill>
                  <a:srgbClr val="0B4292"/>
                </a:solidFill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4515777" y="2142446"/>
              <a:ext cx="6914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000" b="1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Közép-európai egyetemek közötti hálózatok</a:t>
              </a:r>
              <a:endParaRPr lang="hu-HU" sz="2000" b="1" dirty="0">
                <a:solidFill>
                  <a:srgbClr val="0B4292"/>
                </a:solidFill>
              </a:endParaRPr>
            </a:p>
          </p:txBody>
        </p:sp>
      </p:grpSp>
      <p:sp>
        <p:nvSpPr>
          <p:cNvPr id="30" name="Téglalap 29"/>
          <p:cNvSpPr/>
          <p:nvPr/>
        </p:nvSpPr>
        <p:spPr>
          <a:xfrm>
            <a:off x="6597009" y="5097728"/>
            <a:ext cx="4040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További</a:t>
            </a:r>
            <a:r>
              <a:rPr lang="hu-HU" sz="1600" b="1" dirty="0">
                <a:solidFill>
                  <a:srgbClr val="0B429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információk</a:t>
            </a:r>
            <a:endParaRPr lang="hu-HU" sz="20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9CE5E01-7270-7A1A-55B4-411DC2389076}"/>
              </a:ext>
            </a:extLst>
          </p:cNvPr>
          <p:cNvSpPr txBox="1"/>
          <p:nvPr/>
        </p:nvSpPr>
        <p:spPr>
          <a:xfrm>
            <a:off x="6527652" y="747038"/>
            <a:ext cx="5217717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E9A0EBE-442A-4D2A-FDD4-BFEB8E258F6F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4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"/>
          <a:stretch/>
        </p:blipFill>
        <p:spPr>
          <a:xfrm>
            <a:off x="-272975" y="-16408"/>
            <a:ext cx="5980434" cy="6870823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AF20F18A-605A-CB39-5C90-79D19D3FA632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7B88FFFF-ECB5-5B4E-73C5-93702320CCC0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BC6ED09A-36A3-4C0D-5DDB-2BAEBBF5672D}"/>
              </a:ext>
            </a:extLst>
          </p:cNvPr>
          <p:cNvSpPr/>
          <p:nvPr/>
        </p:nvSpPr>
        <p:spPr>
          <a:xfrm>
            <a:off x="4085297" y="-5137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50CE240B-E79B-D8A3-91A7-D071CE67E5A1}"/>
              </a:ext>
            </a:extLst>
          </p:cNvPr>
          <p:cNvSpPr/>
          <p:nvPr/>
        </p:nvSpPr>
        <p:spPr>
          <a:xfrm>
            <a:off x="-28836" y="54915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718550E1-57E0-840D-FC3B-06249AD8A16C}"/>
              </a:ext>
            </a:extLst>
          </p:cNvPr>
          <p:cNvSpPr/>
          <p:nvPr/>
        </p:nvSpPr>
        <p:spPr>
          <a:xfrm>
            <a:off x="-2020187" y="-92468"/>
            <a:ext cx="2002163" cy="69504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122D71C7-1262-2D60-70EA-1BB2EA29B946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5876364" y="1950646"/>
            <a:ext cx="7281394" cy="1118310"/>
            <a:chOff x="4125515" y="1451412"/>
            <a:chExt cx="7281394" cy="1118310"/>
          </a:xfrm>
        </p:grpSpPr>
        <p:sp>
          <p:nvSpPr>
            <p:cNvPr id="23" name="Szövegdoboz 22"/>
            <p:cNvSpPr txBox="1"/>
            <p:nvPr/>
          </p:nvSpPr>
          <p:spPr>
            <a:xfrm>
              <a:off x="4125515" y="1451412"/>
              <a:ext cx="7206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0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400" b="1" spc="-50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Mik azok az Államközi ösztöndíjak?</a:t>
              </a:r>
              <a:endParaRPr lang="hu-HU" sz="2400" b="1" spc="-50" dirty="0">
                <a:solidFill>
                  <a:srgbClr val="0B4292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492333" y="1861836"/>
              <a:ext cx="69145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000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két állam közös megegyezésén alapuló ösztöndíjprogram</a:t>
              </a:r>
              <a:endParaRPr lang="hu-HU" sz="2000" dirty="0">
                <a:solidFill>
                  <a:srgbClr val="0B4292"/>
                </a:solidFill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5879116" y="3116538"/>
            <a:ext cx="7731739" cy="1624708"/>
            <a:chOff x="4088842" y="2550601"/>
            <a:chExt cx="7731739" cy="1624708"/>
          </a:xfrm>
        </p:grpSpPr>
        <p:grpSp>
          <p:nvGrpSpPr>
            <p:cNvPr id="25" name="Csoportba foglalás 24"/>
            <p:cNvGrpSpPr/>
            <p:nvPr/>
          </p:nvGrpSpPr>
          <p:grpSpPr>
            <a:xfrm>
              <a:off x="4088842" y="2550601"/>
              <a:ext cx="7731739" cy="1203862"/>
              <a:chOff x="4177233" y="2893982"/>
              <a:chExt cx="7731739" cy="1203862"/>
            </a:xfrm>
          </p:grpSpPr>
          <p:grpSp>
            <p:nvGrpSpPr>
              <p:cNvPr id="28" name="Csoportba foglalás 27"/>
              <p:cNvGrpSpPr/>
              <p:nvPr/>
            </p:nvGrpSpPr>
            <p:grpSpPr>
              <a:xfrm>
                <a:off x="4177233" y="2893982"/>
                <a:ext cx="7284933" cy="810534"/>
                <a:chOff x="4121976" y="1420590"/>
                <a:chExt cx="7284933" cy="810534"/>
              </a:xfrm>
            </p:grpSpPr>
            <p:sp>
              <p:nvSpPr>
                <p:cNvPr id="30" name="Szövegdoboz 29"/>
                <p:cNvSpPr txBox="1"/>
                <p:nvPr/>
              </p:nvSpPr>
              <p:spPr>
                <a:xfrm>
                  <a:off x="4121976" y="1420590"/>
                  <a:ext cx="63984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Bef>
                      <a:spcPts val="1000"/>
                    </a:spcBef>
                    <a:buSzPct val="95000"/>
                    <a:buFont typeface="Arial" panose="020B0604020202020204" pitchFamily="34" charset="0"/>
                    <a:buChar char="›"/>
                  </a:pPr>
                  <a:r>
                    <a:rPr lang="hu-HU" sz="2400" b="1" dirty="0">
                      <a:solidFill>
                        <a:srgbClr val="0B429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Mit lehet csinálni?</a:t>
                  </a:r>
                  <a:endParaRPr lang="hu-HU" sz="2400" b="1" dirty="0">
                    <a:solidFill>
                      <a:srgbClr val="0B4292"/>
                    </a:solidFill>
                  </a:endParaRPr>
                </a:p>
              </p:txBody>
            </p:sp>
            <p:sp>
              <p:nvSpPr>
                <p:cNvPr id="31" name="Szövegdoboz 30"/>
                <p:cNvSpPr txBox="1"/>
                <p:nvPr/>
              </p:nvSpPr>
              <p:spPr>
                <a:xfrm>
                  <a:off x="4492333" y="1831014"/>
                  <a:ext cx="6914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Bef>
                      <a:spcPts val="1200"/>
                    </a:spcBef>
                    <a:buSzPct val="95000"/>
                    <a:buFont typeface="Arial" panose="020B0604020202020204" pitchFamily="34" charset="0"/>
                    <a:buChar char="›"/>
                  </a:pPr>
                  <a:r>
                    <a:rPr lang="hu-HU" sz="2000" b="1" dirty="0">
                      <a:solidFill>
                        <a:srgbClr val="0B429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teljes- és részképzés</a:t>
                  </a:r>
                  <a:endParaRPr lang="hu-HU" sz="2000" b="1" dirty="0">
                    <a:solidFill>
                      <a:srgbClr val="0B4292"/>
                    </a:solidFill>
                  </a:endParaRPr>
                </a:p>
              </p:txBody>
            </p:sp>
          </p:grpSp>
          <p:sp>
            <p:nvSpPr>
              <p:cNvPr id="29" name="Szövegdoboz 28"/>
              <p:cNvSpPr txBox="1"/>
              <p:nvPr/>
            </p:nvSpPr>
            <p:spPr>
              <a:xfrm>
                <a:off x="4547589" y="3697734"/>
                <a:ext cx="7361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0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nyári egyetem</a:t>
                </a:r>
                <a:endParaRPr lang="hu-HU" sz="2000" b="1" dirty="0">
                  <a:solidFill>
                    <a:srgbClr val="0B4292"/>
                  </a:solidFill>
                </a:endParaRPr>
              </a:p>
            </p:txBody>
          </p:sp>
        </p:grpSp>
        <p:sp>
          <p:nvSpPr>
            <p:cNvPr id="39" name="Szövegdoboz 38"/>
            <p:cNvSpPr txBox="1"/>
            <p:nvPr/>
          </p:nvSpPr>
          <p:spPr>
            <a:xfrm>
              <a:off x="4452908" y="3775199"/>
              <a:ext cx="7361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000" b="1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rövid és hosszú tanulmányutak</a:t>
              </a:r>
              <a:endParaRPr lang="hu-HU" sz="2000" b="1" dirty="0">
                <a:solidFill>
                  <a:srgbClr val="0B4292"/>
                </a:solidFill>
              </a:endParaRP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4E089E1D-1A4B-D5CD-D20C-956633EAC6BA}"/>
              </a:ext>
            </a:extLst>
          </p:cNvPr>
          <p:cNvGrpSpPr/>
          <p:nvPr/>
        </p:nvGrpSpPr>
        <p:grpSpPr>
          <a:xfrm>
            <a:off x="5869437" y="4752930"/>
            <a:ext cx="7615884" cy="1352165"/>
            <a:chOff x="4229289" y="4115964"/>
            <a:chExt cx="7615884" cy="1352165"/>
          </a:xfrm>
        </p:grpSpPr>
        <p:grpSp>
          <p:nvGrpSpPr>
            <p:cNvPr id="32" name="Csoportba foglalás 31"/>
            <p:cNvGrpSpPr/>
            <p:nvPr/>
          </p:nvGrpSpPr>
          <p:grpSpPr>
            <a:xfrm>
              <a:off x="4229289" y="4115964"/>
              <a:ext cx="7265230" cy="783595"/>
              <a:chOff x="4141679" y="1293618"/>
              <a:chExt cx="7265230" cy="783595"/>
            </a:xfrm>
          </p:grpSpPr>
          <p:sp>
            <p:nvSpPr>
              <p:cNvPr id="33" name="Szövegdoboz 32"/>
              <p:cNvSpPr txBox="1"/>
              <p:nvPr/>
            </p:nvSpPr>
            <p:spPr>
              <a:xfrm>
                <a:off x="4141679" y="1293618"/>
                <a:ext cx="63984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0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4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Fontos tudni!</a:t>
                </a:r>
                <a:endParaRPr lang="hu-HU" sz="2400" b="1" dirty="0">
                  <a:solidFill>
                    <a:srgbClr val="0B4292"/>
                  </a:solidFill>
                </a:endParaRPr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>
                <a:off x="4492333" y="1738659"/>
                <a:ext cx="69145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16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fogadóintézményt a hallgató</a:t>
                </a:r>
                <a:r>
                  <a:rPr lang="hu-HU" sz="1600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600" b="1" dirty="0">
                    <a:solidFill>
                      <a:srgbClr val="0B42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választja ki</a:t>
                </a:r>
                <a:endParaRPr lang="hu-HU" sz="1600" b="1" dirty="0">
                  <a:solidFill>
                    <a:srgbClr val="0B4292"/>
                  </a:solidFill>
                </a:endParaRPr>
              </a:p>
            </p:txBody>
          </p:sp>
        </p:grpSp>
        <p:sp>
          <p:nvSpPr>
            <p:cNvPr id="40" name="Szövegdoboz 39"/>
            <p:cNvSpPr txBox="1"/>
            <p:nvPr/>
          </p:nvSpPr>
          <p:spPr>
            <a:xfrm>
              <a:off x="4573653" y="4883354"/>
              <a:ext cx="7271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1600" b="1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évente egy alkalommal </a:t>
              </a:r>
              <a:r>
                <a:rPr lang="hu-HU" sz="1600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lehet jelentkezni a Tempus </a:t>
              </a:r>
              <a:br>
                <a:rPr lang="hu-HU" sz="1600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1600" dirty="0">
                  <a:solidFill>
                    <a:srgbClr val="0B4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Közalapítvány pályázati határidejének megfelelően</a:t>
              </a:r>
              <a:endParaRPr lang="hu-HU" sz="1600" b="1" dirty="0">
                <a:solidFill>
                  <a:srgbClr val="0B4292"/>
                </a:solidFill>
              </a:endParaRPr>
            </a:p>
          </p:txBody>
        </p:sp>
      </p:grpSp>
      <p:sp>
        <p:nvSpPr>
          <p:cNvPr id="37" name="Téglalap 36"/>
          <p:cNvSpPr/>
          <p:nvPr/>
        </p:nvSpPr>
        <p:spPr>
          <a:xfrm>
            <a:off x="6181585" y="618545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További</a:t>
            </a:r>
            <a:r>
              <a:rPr lang="hu-HU" sz="1600" b="1" dirty="0">
                <a:solidFill>
                  <a:srgbClr val="0B42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információk</a:t>
            </a:r>
            <a:endParaRPr lang="hu-HU" sz="20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73" y="169844"/>
            <a:ext cx="655518" cy="82217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0867F35-818C-2F42-A1C5-4A62A21ED814}"/>
              </a:ext>
            </a:extLst>
          </p:cNvPr>
          <p:cNvSpPr txBox="1"/>
          <p:nvPr/>
        </p:nvSpPr>
        <p:spPr>
          <a:xfrm>
            <a:off x="6239975" y="706478"/>
            <a:ext cx="5362737" cy="13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spc="-150" dirty="0">
                <a:solidFill>
                  <a:srgbClr val="EB5F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Államközi ösztöndíjak</a:t>
            </a:r>
            <a:r>
              <a:rPr lang="hu-HU" sz="3200" b="1" spc="-15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3200" dirty="0">
                <a:solidFill>
                  <a:srgbClr val="EB5F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közel 60 országába</a:t>
            </a: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endParaRPr lang="hu-HU" sz="3200" b="1" dirty="0">
              <a:solidFill>
                <a:srgbClr val="E661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18FF1C9-5C7E-ED54-98B8-20BB62019F9F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6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76ED68E2-2370-C1AB-580F-98342A199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0" y="-1368160"/>
            <a:ext cx="5501689" cy="8241531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F3A37B0C-18F0-3429-A8AB-9A77D40AB50E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3A20334-5948-24B3-1593-DE676EA77DD0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A3A68C7-7031-82A9-173A-D421633E6505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7872DB7-943E-6109-7335-1428EDC895C9}"/>
              </a:ext>
            </a:extLst>
          </p:cNvPr>
          <p:cNvSpPr/>
          <p:nvPr/>
        </p:nvSpPr>
        <p:spPr>
          <a:xfrm>
            <a:off x="-25489" y="1358776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531567B-A6CC-7E63-5811-8371CEC8C36E}"/>
              </a:ext>
            </a:extLst>
          </p:cNvPr>
          <p:cNvSpPr/>
          <p:nvPr/>
        </p:nvSpPr>
        <p:spPr>
          <a:xfrm>
            <a:off x="4093511" y="-768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26E12C47-D973-5958-F744-0B061BFCA37D}"/>
              </a:ext>
            </a:extLst>
          </p:cNvPr>
          <p:cNvSpPr/>
          <p:nvPr/>
        </p:nvSpPr>
        <p:spPr>
          <a:xfrm rot="5400000">
            <a:off x="1671036" y="-4440337"/>
            <a:ext cx="2002163" cy="68477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C148784-A760-CB1A-D41B-B05EF137A1DE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70BB46-79EB-9EB1-85D2-348C10F270B9}"/>
              </a:ext>
            </a:extLst>
          </p:cNvPr>
          <p:cNvSpPr txBox="1"/>
          <p:nvPr/>
        </p:nvSpPr>
        <p:spPr>
          <a:xfrm>
            <a:off x="6204475" y="2309623"/>
            <a:ext cx="5404030" cy="406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iroda, </a:t>
            </a:r>
            <a:b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koordinátor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HÖK = Hallgatói Önkormányzat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Oktatók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Tájékoztató napok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Mentorság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AA1A87C-DBE2-B958-CC45-0E2D3787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795" y="402351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és mikor </a:t>
            </a:r>
            <a:b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kezdjem?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12363DE-EAA0-45C3-5D02-DED4B08CA824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4CECE9ED-51B1-AFFE-D403-02CDF3201850}"/>
              </a:ext>
            </a:extLst>
          </p:cNvPr>
          <p:cNvSpPr/>
          <p:nvPr/>
        </p:nvSpPr>
        <p:spPr>
          <a:xfrm rot="5400000">
            <a:off x="1823437" y="4450570"/>
            <a:ext cx="2002163" cy="68477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04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 descr="A képen kültéri, modellt állás, személy, égbolt látható&#10;&#10;Automatikusan generált leírás">
            <a:extLst>
              <a:ext uri="{FF2B5EF4-FFF2-40B4-BE49-F238E27FC236}">
                <a16:creationId xmlns:a16="http://schemas.microsoft.com/office/drawing/2014/main" id="{D14A672E-0D23-7F64-7EE5-684BFCA39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6" y="-292653"/>
            <a:ext cx="2840065" cy="1891483"/>
          </a:xfrm>
          <a:prstGeom prst="rect">
            <a:avLst/>
          </a:prstGeom>
        </p:spPr>
      </p:pic>
      <p:pic>
        <p:nvPicPr>
          <p:cNvPr id="32" name="Kép 31" descr="A képen személy, nő, hölgy látható&#10;&#10;Automatikusan generált leírás">
            <a:extLst>
              <a:ext uri="{FF2B5EF4-FFF2-40B4-BE49-F238E27FC236}">
                <a16:creationId xmlns:a16="http://schemas.microsoft.com/office/drawing/2014/main" id="{A03379B3-996E-E4CE-9A43-B0FADF8E7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3" y="2694393"/>
            <a:ext cx="4185979" cy="279204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2A16FA5-2E2B-3215-D150-4DD8A1B0E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55" y="257555"/>
            <a:ext cx="977760" cy="586656"/>
          </a:xfrm>
          <a:prstGeom prst="rect">
            <a:avLst/>
          </a:prstGeom>
        </p:spPr>
      </p:pic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60F8B31A-F972-96EC-B680-A96A00AE4015}"/>
              </a:ext>
            </a:extLst>
          </p:cNvPr>
          <p:cNvGrpSpPr/>
          <p:nvPr/>
        </p:nvGrpSpPr>
        <p:grpSpPr>
          <a:xfrm>
            <a:off x="4699676" y="1152386"/>
            <a:ext cx="7492324" cy="4695384"/>
            <a:chOff x="4699676" y="1152386"/>
            <a:chExt cx="7492324" cy="4695384"/>
          </a:xfrm>
        </p:grpSpPr>
        <p:sp>
          <p:nvSpPr>
            <p:cNvPr id="38" name="Cím 1"/>
            <p:cNvSpPr txBox="1">
              <a:spLocks/>
            </p:cNvSpPr>
            <p:nvPr/>
          </p:nvSpPr>
          <p:spPr>
            <a:xfrm>
              <a:off x="6547795" y="4817321"/>
              <a:ext cx="5644205" cy="10304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Részletes információk az</a:t>
              </a:r>
            </a:p>
            <a:p>
              <a:pPr algn="l"/>
              <a:r>
                <a: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intézmény nemzetközi irodájában</a:t>
              </a:r>
              <a:endPara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Kép 28" descr="A képen szöveg látható&#10;&#10;Automatikusan generált leírás">
              <a:hlinkClick r:id="rId5"/>
              <a:extLst>
                <a:ext uri="{FF2B5EF4-FFF2-40B4-BE49-F238E27FC236}">
                  <a16:creationId xmlns:a16="http://schemas.microsoft.com/office/drawing/2014/main" id="{59E7B55C-0C24-4CCF-AA87-518876CF7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0" t="60486" r="8179" b="20104"/>
            <a:stretch/>
          </p:blipFill>
          <p:spPr>
            <a:xfrm>
              <a:off x="6455572" y="3563186"/>
              <a:ext cx="4444180" cy="579220"/>
            </a:xfrm>
            <a:prstGeom prst="rect">
              <a:avLst/>
            </a:prstGeom>
          </p:spPr>
        </p:pic>
        <p:sp>
          <p:nvSpPr>
            <p:cNvPr id="30" name="Cím 1">
              <a:extLst>
                <a:ext uri="{FF2B5EF4-FFF2-40B4-BE49-F238E27FC236}">
                  <a16:creationId xmlns:a16="http://schemas.microsoft.com/office/drawing/2014/main" id="{16852433-C1A3-4B02-9B23-25B0AC3F95C9}"/>
                </a:ext>
              </a:extLst>
            </p:cNvPr>
            <p:cNvSpPr txBox="1">
              <a:spLocks/>
            </p:cNvSpPr>
            <p:nvPr/>
          </p:nvSpPr>
          <p:spPr>
            <a:xfrm>
              <a:off x="4699677" y="1152386"/>
              <a:ext cx="7090537" cy="67984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hu-HU" sz="2400" dirty="0">
                <a:effectLst/>
              </a:endParaRPr>
            </a:p>
            <a:p>
              <a:pPr lvl="4"/>
              <a:r>
                <a: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Tudj meg még többet </a:t>
              </a:r>
              <a:br>
                <a: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a külföldi ösztöndíjlehetőségekről!</a:t>
              </a:r>
            </a:p>
          </p:txBody>
        </p:sp>
        <p:pic>
          <p:nvPicPr>
            <p:cNvPr id="12" name="Kép 11" descr="A képen szöveg látható&#10;&#10;Automatikusan generált leírás">
              <a:hlinkClick r:id="rId7"/>
              <a:extLst>
                <a:ext uri="{FF2B5EF4-FFF2-40B4-BE49-F238E27FC236}">
                  <a16:creationId xmlns:a16="http://schemas.microsoft.com/office/drawing/2014/main" id="{59E7B55C-0C24-4CCF-AA87-518876CF7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0" t="40003" r="8179" b="40318"/>
            <a:stretch/>
          </p:blipFill>
          <p:spPr>
            <a:xfrm>
              <a:off x="6455572" y="4263708"/>
              <a:ext cx="4514609" cy="596586"/>
            </a:xfrm>
            <a:prstGeom prst="rect">
              <a:avLst/>
            </a:prstGeom>
          </p:spPr>
        </p:pic>
        <p:sp>
          <p:nvSpPr>
            <p:cNvPr id="2" name="Téglalap 1"/>
            <p:cNvSpPr/>
            <p:nvPr/>
          </p:nvSpPr>
          <p:spPr>
            <a:xfrm>
              <a:off x="4699676" y="2671538"/>
              <a:ext cx="69512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4"/>
              <a:r>
                <a: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Kövess minket a közösségi médiában is!</a:t>
              </a:r>
            </a:p>
          </p:txBody>
        </p:sp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A6AB6A2A-C692-4367-3B2E-E42B1988D1DC}"/>
                </a:ext>
              </a:extLst>
            </p:cNvPr>
            <p:cNvGrpSpPr/>
            <p:nvPr/>
          </p:nvGrpSpPr>
          <p:grpSpPr>
            <a:xfrm>
              <a:off x="6455572" y="1850991"/>
              <a:ext cx="4387705" cy="731964"/>
              <a:chOff x="2386721" y="1502445"/>
              <a:chExt cx="4387705" cy="731964"/>
            </a:xfrm>
          </p:grpSpPr>
          <p:pic>
            <p:nvPicPr>
              <p:cNvPr id="8" name="Kép 7" descr="A képen szöveg látható&#10;&#10;Automatikusan generált leírás">
                <a:hlinkClick r:id="rId9"/>
                <a:extLst>
                  <a:ext uri="{FF2B5EF4-FFF2-40B4-BE49-F238E27FC236}">
                    <a16:creationId xmlns:a16="http://schemas.microsoft.com/office/drawing/2014/main" id="{AA69E377-B176-4765-937B-4D5BE2B3B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0" t="15161" r="8179" b="59996"/>
              <a:stretch/>
            </p:blipFill>
            <p:spPr>
              <a:xfrm>
                <a:off x="2386721" y="1502445"/>
                <a:ext cx="4387705" cy="731964"/>
              </a:xfrm>
              <a:prstGeom prst="rect">
                <a:avLst/>
              </a:prstGeom>
            </p:spPr>
          </p:pic>
          <p:sp>
            <p:nvSpPr>
              <p:cNvPr id="14" name="Ellipszis 13">
                <a:extLst>
                  <a:ext uri="{FF2B5EF4-FFF2-40B4-BE49-F238E27FC236}">
                    <a16:creationId xmlns:a16="http://schemas.microsoft.com/office/drawing/2014/main" id="{CD43B069-4516-D5E8-337C-35EDAA291345}"/>
                  </a:ext>
                </a:extLst>
              </p:cNvPr>
              <p:cNvSpPr/>
              <p:nvPr/>
            </p:nvSpPr>
            <p:spPr>
              <a:xfrm>
                <a:off x="2516957" y="1630837"/>
                <a:ext cx="603572" cy="603572"/>
              </a:xfrm>
              <a:prstGeom prst="ellipse">
                <a:avLst/>
              </a:prstGeom>
              <a:solidFill>
                <a:srgbClr val="0B4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pic>
            <p:nvPicPr>
              <p:cNvPr id="15" name="Kép 14">
                <a:extLst>
                  <a:ext uri="{FF2B5EF4-FFF2-40B4-BE49-F238E27FC236}">
                    <a16:creationId xmlns:a16="http://schemas.microsoft.com/office/drawing/2014/main" id="{1BE1813D-6A5B-D52C-A18C-100AF6A91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4338" y="1667948"/>
                <a:ext cx="519373" cy="519373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DDEB6192-12C8-EBD6-A382-9C2976BB9BE9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45C6704-D773-9189-AEA3-65550E9AB9DF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43B0764-944A-FD4F-26F5-5D15528EE0FA}"/>
              </a:ext>
            </a:extLst>
          </p:cNvPr>
          <p:cNvSpPr/>
          <p:nvPr/>
        </p:nvSpPr>
        <p:spPr>
          <a:xfrm>
            <a:off x="449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7124067-53E0-DCA7-E416-7A007BCA7266}"/>
              </a:ext>
            </a:extLst>
          </p:cNvPr>
          <p:cNvSpPr/>
          <p:nvPr/>
        </p:nvSpPr>
        <p:spPr>
          <a:xfrm>
            <a:off x="4093511" y="-768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90743D9-5AC4-BFBF-C849-83CFB69C1A17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B58CDF91-ADB4-70BF-C45B-8C3B86E4BF55}"/>
              </a:ext>
            </a:extLst>
          </p:cNvPr>
          <p:cNvSpPr/>
          <p:nvPr/>
        </p:nvSpPr>
        <p:spPr>
          <a:xfrm>
            <a:off x="4093511" y="1366462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9C250B48-7FFE-9191-9277-76C6E98EFD98}"/>
              </a:ext>
            </a:extLst>
          </p:cNvPr>
          <p:cNvSpPr/>
          <p:nvPr/>
        </p:nvSpPr>
        <p:spPr>
          <a:xfrm>
            <a:off x="0" y="5499224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6FC8AC18-F6E0-9AA7-8B9F-CE6830066C15}"/>
              </a:ext>
            </a:extLst>
          </p:cNvPr>
          <p:cNvSpPr/>
          <p:nvPr/>
        </p:nvSpPr>
        <p:spPr>
          <a:xfrm>
            <a:off x="1370861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28173DE1-2276-3C70-EE5E-6C28C6E6E216}"/>
              </a:ext>
            </a:extLst>
          </p:cNvPr>
          <p:cNvSpPr/>
          <p:nvPr/>
        </p:nvSpPr>
        <p:spPr>
          <a:xfrm>
            <a:off x="2741208" y="5506910"/>
            <a:ext cx="1366462" cy="1366462"/>
          </a:xfrm>
          <a:prstGeom prst="rect">
            <a:avLst/>
          </a:prstGeom>
          <a:solidFill>
            <a:srgbClr val="0B4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49BFAD09-7E75-90AD-763A-510DC200B381}"/>
              </a:ext>
            </a:extLst>
          </p:cNvPr>
          <p:cNvSpPr/>
          <p:nvPr/>
        </p:nvSpPr>
        <p:spPr>
          <a:xfrm>
            <a:off x="4109738" y="4142406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29032B50-5061-12A8-1C40-3476B0891021}"/>
              </a:ext>
            </a:extLst>
          </p:cNvPr>
          <p:cNvSpPr/>
          <p:nvPr/>
        </p:nvSpPr>
        <p:spPr>
          <a:xfrm rot="5400000">
            <a:off x="1671036" y="-4440337"/>
            <a:ext cx="2002163" cy="68477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1461E048-20C5-F874-0F2E-C7FA0DA2AE82}"/>
              </a:ext>
            </a:extLst>
          </p:cNvPr>
          <p:cNvSpPr/>
          <p:nvPr/>
        </p:nvSpPr>
        <p:spPr>
          <a:xfrm>
            <a:off x="2721097" y="1359918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DF1E0F5B-5841-93B7-1A29-1CC4FDEC8C51}"/>
              </a:ext>
            </a:extLst>
          </p:cNvPr>
          <p:cNvSpPr/>
          <p:nvPr/>
        </p:nvSpPr>
        <p:spPr>
          <a:xfrm>
            <a:off x="0" y="1358368"/>
            <a:ext cx="1366462" cy="1366462"/>
          </a:xfrm>
          <a:prstGeom prst="rect">
            <a:avLst/>
          </a:prstGeom>
          <a:solidFill>
            <a:srgbClr val="20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20335E"/>
              </a:solidFill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6AFEF52D-5AFB-A823-85DD-54C5577EDE7A}"/>
              </a:ext>
            </a:extLst>
          </p:cNvPr>
          <p:cNvSpPr/>
          <p:nvPr/>
        </p:nvSpPr>
        <p:spPr>
          <a:xfrm>
            <a:off x="1370861" y="1358368"/>
            <a:ext cx="1366462" cy="1366462"/>
          </a:xfrm>
          <a:prstGeom prst="rect">
            <a:avLst/>
          </a:prstGeom>
          <a:solidFill>
            <a:srgbClr val="01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005F87E-7C75-D770-EDC9-8871B74937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1685387"/>
            <a:ext cx="688849" cy="68884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8549951-B514-36DE-C660-1A34D3D063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903" y="5847770"/>
            <a:ext cx="688849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533" y="0"/>
            <a:ext cx="10163094" cy="6858000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ED497C52-A3FF-08D5-C191-F8C83B253614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587527" y="2467072"/>
            <a:ext cx="4966024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Előadások, szemináriumok, laborok</a:t>
            </a: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Vizsgák, beadandók, </a:t>
            </a:r>
            <a:r>
              <a:rPr lang="hu-HU" sz="2400" dirty="0" err="1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Zárómunka, diplomamunka, védés</a:t>
            </a: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6920228" y="475965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Felsőfokú tanulmányok, </a:t>
            </a: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ahogy a legtöbben gondolnak rá…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F7CFEFD-D048-E42F-F6FA-0B711C13B2F0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CECE954-3641-AC25-65A0-12851E5B7D6B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971A37C-5418-5294-C75E-EFA63F7A2C8E}"/>
              </a:ext>
            </a:extLst>
          </p:cNvPr>
          <p:cNvSpPr/>
          <p:nvPr/>
        </p:nvSpPr>
        <p:spPr>
          <a:xfrm>
            <a:off x="2719583" y="1358776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6D62432-803C-7553-AE3A-CA3EC58D9C2D}"/>
              </a:ext>
            </a:extLst>
          </p:cNvPr>
          <p:cNvSpPr/>
          <p:nvPr/>
        </p:nvSpPr>
        <p:spPr>
          <a:xfrm>
            <a:off x="4093511" y="-768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15EC21C7-968D-D219-DE5D-AAC0BEEB1D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20187" y="10234"/>
            <a:ext cx="2002163" cy="68477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30F2AF3-904D-BB83-CCB1-9067D9285480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A9F5AFA-B390-AF3F-70C2-AC85545FCF0C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3">
            <a:extLst>
              <a:ext uri="{FF2B5EF4-FFF2-40B4-BE49-F238E27FC236}">
                <a16:creationId xmlns:a16="http://schemas.microsoft.com/office/drawing/2014/main" id="{9AB2523E-3B4D-2094-0A12-15E984B8A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12621" y="-15372"/>
            <a:ext cx="10996194" cy="687300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3BEAF33-5512-A5DA-4738-48C2F96A1649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B151880-3CAE-4910-CB8D-7708540B6C9D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70BB46-79EB-9EB1-85D2-348C10F270B9}"/>
              </a:ext>
            </a:extLst>
          </p:cNvPr>
          <p:cNvSpPr txBox="1"/>
          <p:nvPr/>
        </p:nvSpPr>
        <p:spPr>
          <a:xfrm>
            <a:off x="6583937" y="2329778"/>
            <a:ext cx="5404030" cy="378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Előadások, szemináriumok, laborok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munkák</a:t>
            </a:r>
            <a:endParaRPr lang="hu-HU" sz="24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Vizsgák, beadandók, </a:t>
            </a:r>
            <a:r>
              <a:rPr lang="hu-HU" sz="2000" dirty="0" err="1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kern="600" spc="-1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 év vagy egy év tanulás külföldön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munkatapasztalat</a:t>
            </a:r>
            <a:endParaRPr lang="hu-HU" sz="24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Nyelvtanulás külföldön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Zárómunka, diplomamunka, védés</a:t>
            </a: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AA1A87C-DBE2-B958-CC45-0E2D3787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638" y="475965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Felsőfokú tanulmányok, </a:t>
            </a: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amilyenné tehető…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1B06251-9183-2C7B-CD7B-716731274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322825" y="-15372"/>
            <a:ext cx="4304801" cy="68733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366A66A-9A5C-25B2-025B-9DB5239E1DC4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F57A7A1-B6D3-5188-1D2C-0C1C7FE83705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B1D1911-9CBC-C34F-28BA-C22AEE936527}"/>
              </a:ext>
            </a:extLst>
          </p:cNvPr>
          <p:cNvSpPr/>
          <p:nvPr/>
        </p:nvSpPr>
        <p:spPr>
          <a:xfrm>
            <a:off x="-21266" y="5506909"/>
            <a:ext cx="1366462" cy="1366462"/>
          </a:xfrm>
          <a:prstGeom prst="rect">
            <a:avLst/>
          </a:prstGeom>
          <a:solidFill>
            <a:srgbClr val="01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70095798-748B-F0EE-81FA-0ECE98C9E743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053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2E20A0EA-40B0-1F04-C3DC-580E25468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7414" y="-14774"/>
            <a:ext cx="10320689" cy="6880458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2692906-CA9A-5369-CDFF-076D5AA4BAF4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C85C7F4-6970-CD22-B656-FD7247F283C0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4B88B87-DD5C-F510-1D24-6DFA6122092E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2634041-5D21-570A-DADF-A1608CBC1D54}"/>
              </a:ext>
            </a:extLst>
          </p:cNvPr>
          <p:cNvSpPr/>
          <p:nvPr/>
        </p:nvSpPr>
        <p:spPr>
          <a:xfrm>
            <a:off x="4082878" y="-7686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E66114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70A8623-BAD8-B5DE-1094-B558A89F74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20187" y="-22458"/>
            <a:ext cx="2002163" cy="688045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6F25D929-B51B-EDE8-37D8-A69792A7EAE5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BF8B791-FECD-B327-7E6E-E173B0490240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87527" y="2254968"/>
            <a:ext cx="5125994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Részképzés</a:t>
            </a:r>
            <a:b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vagy 2 félév egy külföldi egyetemen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  <a:b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munkavégzés külföldön, </a:t>
            </a:r>
            <a:b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képzéshez kapcsolódóan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tanulmányút</a:t>
            </a:r>
            <a:endParaRPr lang="hu-HU" sz="2400" b="1" dirty="0">
              <a:solidFill>
                <a:srgbClr val="0B4292"/>
              </a:solidFill>
            </a:endParaRPr>
          </a:p>
        </p:txBody>
      </p:sp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6948264" y="336279"/>
            <a:ext cx="4856979" cy="1628267"/>
          </a:xfrm>
        </p:spPr>
        <p:txBody>
          <a:bodyPr>
            <a:noAutofit/>
          </a:bodyPr>
          <a:lstStyle/>
          <a:p>
            <a:br>
              <a:rPr lang="hu-HU" sz="320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formái </a:t>
            </a:r>
            <a:b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vannak?</a:t>
            </a:r>
            <a:endParaRPr lang="hu-HU" sz="3200" dirty="0">
              <a:solidFill>
                <a:srgbClr val="E661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7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 descr="A képen fal, WC, kád, fürdő látható&#10;&#10;Automatikusan generált leírás">
            <a:extLst>
              <a:ext uri="{FF2B5EF4-FFF2-40B4-BE49-F238E27FC236}">
                <a16:creationId xmlns:a16="http://schemas.microsoft.com/office/drawing/2014/main" id="{6137723C-BD75-0C23-06F0-C000B65DC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617" y="0"/>
            <a:ext cx="11956833" cy="685800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2EE70A39-9BA1-D127-3560-4EA4A171DF2E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3C1B4EA-0C95-2E2F-F8DA-C519134F7F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322825" y="-15372"/>
            <a:ext cx="4304801" cy="68733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690267" y="2467072"/>
            <a:ext cx="4966024" cy="3196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Európába</a:t>
            </a:r>
            <a:endParaRPr lang="hu-HU" sz="20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Európán kívül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ösztöndíjprogramtól függően</a:t>
            </a: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6989201" y="806749"/>
            <a:ext cx="5060696" cy="1145445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Hova mehetek?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20203C5D-F013-0F70-C466-27E8EC37125D}"/>
              </a:ext>
            </a:extLst>
          </p:cNvPr>
          <p:cNvGrpSpPr/>
          <p:nvPr/>
        </p:nvGrpSpPr>
        <p:grpSpPr>
          <a:xfrm>
            <a:off x="130883" y="244864"/>
            <a:ext cx="6496402" cy="6212001"/>
            <a:chOff x="130883" y="244864"/>
            <a:chExt cx="6496402" cy="6212001"/>
          </a:xfrm>
        </p:grpSpPr>
        <p:pic>
          <p:nvPicPr>
            <p:cNvPr id="2" name="Kép 1">
              <a:extLst>
                <a:ext uri="{FF2B5EF4-FFF2-40B4-BE49-F238E27FC236}">
                  <a16:creationId xmlns:a16="http://schemas.microsoft.com/office/drawing/2014/main" id="{CF484D21-61BC-4235-9C15-9CCF807C0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910" y="244864"/>
              <a:ext cx="3689375" cy="3010436"/>
            </a:xfrm>
            <a:prstGeom prst="rect">
              <a:avLst/>
            </a:prstGeom>
          </p:spPr>
        </p:pic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C5CF0040-3267-724C-B2C2-48F76C3F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83" y="3330477"/>
              <a:ext cx="5934051" cy="3126388"/>
            </a:xfrm>
            <a:prstGeom prst="rect">
              <a:avLst/>
            </a:prstGeom>
          </p:spPr>
        </p:pic>
        <p:cxnSp>
          <p:nvCxnSpPr>
            <p:cNvPr id="6" name="Egyenes összekötő nyíllal 5">
              <a:extLst>
                <a:ext uri="{FF2B5EF4-FFF2-40B4-BE49-F238E27FC236}">
                  <a16:creationId xmlns:a16="http://schemas.microsoft.com/office/drawing/2014/main" id="{C7462F5B-DAF7-1CE3-94FF-29D7A58EA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9251" y="2929342"/>
              <a:ext cx="1020429" cy="115474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id="{816E0B01-028B-1E31-2168-99F667314907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075EEAE-FBED-4B61-E830-2D2A57C36745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0D9D04A-FEA7-503C-7C52-947F85287201}"/>
              </a:ext>
            </a:extLst>
          </p:cNvPr>
          <p:cNvSpPr/>
          <p:nvPr/>
        </p:nvSpPr>
        <p:spPr>
          <a:xfrm>
            <a:off x="-21266" y="1361325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12D8163F-C523-3FBD-373C-5DFD8C5C32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5" y="5838092"/>
            <a:ext cx="696520" cy="6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7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 b="760"/>
          <a:stretch/>
        </p:blipFill>
        <p:spPr>
          <a:xfrm>
            <a:off x="-3552986" y="10233"/>
            <a:ext cx="10416085" cy="6837533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93D3D94A-370E-73BB-67A7-C5EBBB10A258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7E13B99-7883-8C3B-AD09-67A8CBBF8DBC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01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1B4DC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7CC8DD0-89ED-E6B7-DA25-2E4A2E331B05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73C3C70-3488-6717-8CE6-E07FB095E680}"/>
              </a:ext>
            </a:extLst>
          </p:cNvPr>
          <p:cNvSpPr/>
          <p:nvPr/>
        </p:nvSpPr>
        <p:spPr>
          <a:xfrm>
            <a:off x="4093511" y="1302806"/>
            <a:ext cx="1366462" cy="1366462"/>
          </a:xfrm>
          <a:prstGeom prst="rect">
            <a:avLst/>
          </a:prstGeom>
          <a:solidFill>
            <a:srgbClr val="E6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324EBF1-8D43-DD3A-BE33-03F1878203A2}"/>
              </a:ext>
            </a:extLst>
          </p:cNvPr>
          <p:cNvSpPr/>
          <p:nvPr/>
        </p:nvSpPr>
        <p:spPr>
          <a:xfrm>
            <a:off x="4093511" y="-768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0DFAFD5-F8E2-012A-6453-B0A8E3874F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657249" y="10234"/>
            <a:ext cx="3639225" cy="68477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934C786-3895-3890-8E1A-DAF8EFCD6CDC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6588850" y="488673"/>
            <a:ext cx="4837881" cy="1628267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Elég lesz-e </a:t>
            </a:r>
            <a:b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ösztöndíj?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209014" y="2254135"/>
            <a:ext cx="521771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Változó összegek, </a:t>
            </a: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helyen </a:t>
            </a:r>
            <a:b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lehetőség kiegészítő támogatásra is</a:t>
            </a:r>
          </a:p>
          <a:p>
            <a:pPr marL="800100" lvl="1" indent="-342900"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16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Hátrányos helyzetű hallgatóként</a:t>
            </a:r>
            <a:r>
              <a:rPr lang="hu-HU" sz="16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széles jogosultsági kör számára elérhető! (pl. </a:t>
            </a:r>
            <a:r>
              <a:rPr lang="hu-HU" sz="1600" kern="6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tandíjat fizető, esti vagy levelezős, dolgozó hallgatók)</a:t>
            </a:r>
          </a:p>
          <a:p>
            <a:pPr marL="800100" lvl="1" indent="-342900"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1600" b="1" spc="-5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Tartósan beteg vagy fogyatékos hallgatóként</a:t>
            </a:r>
          </a:p>
          <a:p>
            <a:pPr marL="342900" indent="-342900"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itthoni juttatásokra is jogosult leszel</a:t>
            </a:r>
            <a:r>
              <a:rPr lang="hu-HU" sz="20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(ösztöndíj, stb.)</a:t>
            </a:r>
          </a:p>
          <a:p>
            <a:pPr marL="342900" indent="-342900"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Itthoni megélhetési költségek!</a:t>
            </a:r>
            <a:endParaRPr lang="hu-HU" dirty="0">
              <a:solidFill>
                <a:srgbClr val="0B4292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6AF974B-B5F6-B9EE-34BA-3E088409E9E8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3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4246" y="-21000"/>
            <a:ext cx="10306236" cy="6870823"/>
          </a:xfr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A845B715-A301-423A-8B91-B7D124ED6BFB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1D8C4DB-3D52-8FD9-66DC-58EA16A7A9D5}"/>
              </a:ext>
            </a:extLst>
          </p:cNvPr>
          <p:cNvSpPr/>
          <p:nvPr/>
        </p:nvSpPr>
        <p:spPr>
          <a:xfrm>
            <a:off x="4092828" y="4132762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3DCD53C-F389-1360-1FDB-BD022E8C8D46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EE245ED-A241-7CC3-2A8B-6BD35BD91E49}"/>
              </a:ext>
            </a:extLst>
          </p:cNvPr>
          <p:cNvSpPr/>
          <p:nvPr/>
        </p:nvSpPr>
        <p:spPr>
          <a:xfrm>
            <a:off x="4093152" y="-7686"/>
            <a:ext cx="1366462" cy="1366462"/>
          </a:xfrm>
          <a:prstGeom prst="rect">
            <a:avLst/>
          </a:prstGeom>
          <a:solidFill>
            <a:srgbClr val="01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E66114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CC0DDBE-9338-7A08-CDAD-6D2233BB3C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224245" y="-22458"/>
            <a:ext cx="2206222" cy="688045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6FD22BC-DA6C-8D23-EDDE-1D0D36FC0BCF}"/>
              </a:ext>
            </a:extLst>
          </p:cNvPr>
          <p:cNvSpPr/>
          <p:nvPr/>
        </p:nvSpPr>
        <p:spPr>
          <a:xfrm>
            <a:off x="409282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8573005-5336-3540-6AE5-16B31193E066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70BB46-79EB-9EB1-85D2-348C10F270B9}"/>
              </a:ext>
            </a:extLst>
          </p:cNvPr>
          <p:cNvSpPr txBox="1"/>
          <p:nvPr/>
        </p:nvSpPr>
        <p:spPr>
          <a:xfrm>
            <a:off x="6587527" y="2296732"/>
            <a:ext cx="5404030" cy="358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Készségek, képességek fejlődése</a:t>
            </a:r>
            <a:endParaRPr lang="hu-HU" sz="24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Nyelvtudás</a:t>
            </a:r>
            <a:endParaRPr lang="hu-HU" sz="24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tudás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Kapcsolatok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0B4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AA1A87C-DBE2-B958-CC45-0E2D3787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228" y="475965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várhatsz tőle?</a:t>
            </a:r>
          </a:p>
        </p:txBody>
      </p:sp>
    </p:spTree>
    <p:extLst>
      <p:ext uri="{BB962C8B-B14F-4D97-AF65-F5344CB8AC3E}">
        <p14:creationId xmlns:p14="http://schemas.microsoft.com/office/powerpoint/2010/main" val="285647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4746" y="-7687"/>
            <a:ext cx="10298532" cy="6865687"/>
          </a:xfr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035EAFB3-4DB8-7702-3A34-4B6EDD5BDBF8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1980F91-2804-DBD7-7704-92ECE91AA9BF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F882705-A052-6923-6220-43F2E0F25B87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6B57B23-1A72-5156-A3A1-0E92E5399EDA}"/>
              </a:ext>
            </a:extLst>
          </p:cNvPr>
          <p:cNvSpPr/>
          <p:nvPr/>
        </p:nvSpPr>
        <p:spPr>
          <a:xfrm>
            <a:off x="4082878" y="-768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E66114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D7265B8-B513-AC65-863A-0A305009C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778487" y="-22458"/>
            <a:ext cx="3760464" cy="688045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AC6A363-34F1-C8AA-BAE0-E7AE83EA4552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7D25389-5EDD-0754-124A-80DD6C9F193A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227933" y="2747385"/>
            <a:ext cx="2889470" cy="302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Reális önértékelés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Nyelvtudás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Problémamegoldó készség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kultúrák megismerése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Friss tudás</a:t>
            </a:r>
            <a:endParaRPr lang="hu-HU" sz="2000" dirty="0">
              <a:solidFill>
                <a:srgbClr val="0B4292"/>
              </a:solidFill>
            </a:endParaRPr>
          </a:p>
        </p:txBody>
      </p:sp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6588670" y="336279"/>
            <a:ext cx="4873903" cy="1628267"/>
          </a:xfrm>
        </p:spPr>
        <p:txBody>
          <a:bodyPr>
            <a:noAutofit/>
          </a:bodyPr>
          <a:lstStyle/>
          <a:p>
            <a:br>
              <a:rPr lang="hu-HU" sz="3200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b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kompetenciákat </a:t>
            </a:r>
            <a:b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 a mobilitás?</a:t>
            </a:r>
            <a:endParaRPr lang="hu-HU" sz="3200" dirty="0">
              <a:solidFill>
                <a:srgbClr val="E661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90C8A67-9A4F-B526-B323-129AF457C425}"/>
              </a:ext>
            </a:extLst>
          </p:cNvPr>
          <p:cNvSpPr txBox="1"/>
          <p:nvPr/>
        </p:nvSpPr>
        <p:spPr>
          <a:xfrm>
            <a:off x="8909195" y="2747384"/>
            <a:ext cx="288947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Nyitottság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Nemzetköziség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Önbizalom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Céltudatosság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Kíváncsiság</a:t>
            </a:r>
            <a:endParaRPr lang="hu-HU" sz="2000" dirty="0">
              <a:solidFill>
                <a:srgbClr val="0B4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b="780"/>
          <a:stretch/>
        </p:blipFill>
        <p:spPr>
          <a:xfrm>
            <a:off x="-3577474" y="0"/>
            <a:ext cx="10451654" cy="6860882"/>
          </a:xfr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A7C408D-A913-F907-E8EB-4C155F3A0FEA}"/>
              </a:ext>
            </a:extLst>
          </p:cNvPr>
          <p:cNvSpPr/>
          <p:nvPr/>
        </p:nvSpPr>
        <p:spPr>
          <a:xfrm>
            <a:off x="5452508" y="-5138"/>
            <a:ext cx="6739492" cy="687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EA8E3DD-C042-565B-ECA1-9306BA95B2A0}"/>
              </a:ext>
            </a:extLst>
          </p:cNvPr>
          <p:cNvSpPr/>
          <p:nvPr/>
        </p:nvSpPr>
        <p:spPr>
          <a:xfrm>
            <a:off x="2741208" y="5491538"/>
            <a:ext cx="1366462" cy="1366462"/>
          </a:xfrm>
          <a:prstGeom prst="rect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19FE07C-1DD9-1ABE-2233-2C1EEBAD82D8}"/>
              </a:ext>
            </a:extLst>
          </p:cNvPr>
          <p:cNvSpPr/>
          <p:nvPr/>
        </p:nvSpPr>
        <p:spPr>
          <a:xfrm>
            <a:off x="-18023" y="-5137"/>
            <a:ext cx="1366462" cy="1366462"/>
          </a:xfrm>
          <a:prstGeom prst="rect">
            <a:avLst/>
          </a:prstGeom>
          <a:solidFill>
            <a:srgbClr val="F9A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C8C9118-5093-901E-8E69-1D73A5E2BCFA}"/>
              </a:ext>
            </a:extLst>
          </p:cNvPr>
          <p:cNvSpPr/>
          <p:nvPr/>
        </p:nvSpPr>
        <p:spPr>
          <a:xfrm>
            <a:off x="-18024" y="1358776"/>
            <a:ext cx="1366462" cy="1366462"/>
          </a:xfrm>
          <a:prstGeom prst="rect">
            <a:avLst/>
          </a:prstGeom>
          <a:solidFill>
            <a:srgbClr val="0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FC6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BF5EC176-B50C-0B1E-445D-107DB4B0EA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577474" y="-113016"/>
            <a:ext cx="3559451" cy="697101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6EA34CF8-BA39-334B-BF2C-67566B95D822}"/>
              </a:ext>
            </a:extLst>
          </p:cNvPr>
          <p:cNvSpPr/>
          <p:nvPr/>
        </p:nvSpPr>
        <p:spPr>
          <a:xfrm>
            <a:off x="4109738" y="5499224"/>
            <a:ext cx="1366462" cy="136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6588670" y="279727"/>
            <a:ext cx="4837881" cy="1628267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kell a </a:t>
            </a:r>
            <a:b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E66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pályázáshoz?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208834" y="1955734"/>
            <a:ext cx="5538678" cy="41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Önéletrajz</a:t>
            </a:r>
          </a:p>
          <a:p>
            <a:pPr marL="800100" lvl="1" indent="-342900">
              <a:lnSpc>
                <a:spcPts val="2600"/>
              </a:lnSpc>
              <a:buSzPct val="95000"/>
              <a:buFont typeface="Arial" panose="020B0604020202020204" pitchFamily="34" charset="0"/>
              <a:buChar char="›"/>
            </a:pPr>
            <a:r>
              <a:rPr lang="hu-HU" sz="1600" b="1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TIPP: </a:t>
            </a:r>
            <a:r>
              <a:rPr lang="hu-HU" sz="16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Próbáld ki az ingyenesen elérhető </a:t>
            </a:r>
            <a:r>
              <a:rPr lang="hu-HU" sz="1600" dirty="0" err="1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hu-HU" sz="16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portált, ahol könnyedén létrehozhatod az egyedi pályázati anyagot! &gt;&gt; europass.eu  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Motivációs levél vagy tanulmányi terv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Nyelvtudás – nyelvvizsga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Ajánlólevél, ajánlás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Fogadólevél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Tanulmányi eredmények igazolása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B4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vagy közéleti munka igazolása</a:t>
            </a:r>
            <a:endParaRPr lang="hu-HU" dirty="0">
              <a:solidFill>
                <a:srgbClr val="0B4292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22AD515-97E3-F769-7F70-97B69912AE5D}"/>
              </a:ext>
            </a:extLst>
          </p:cNvPr>
          <p:cNvSpPr txBox="1"/>
          <p:nvPr/>
        </p:nvSpPr>
        <p:spPr>
          <a:xfrm>
            <a:off x="10134024" y="6250150"/>
            <a:ext cx="1743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b="1" dirty="0">
                <a:solidFill>
                  <a:srgbClr val="007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UTAD!</a:t>
            </a:r>
            <a:endParaRPr lang="hu-HU" sz="2000" dirty="0">
              <a:solidFill>
                <a:srgbClr val="007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7DF9F11ED5A2244A22A2FCE0119170C" ma:contentTypeVersion="10" ma:contentTypeDescription="Új dokumentum létrehozása." ma:contentTypeScope="" ma:versionID="7f52f2f54afe348dc98febdb502a209e">
  <xsd:schema xmlns:xsd="http://www.w3.org/2001/XMLSchema" xmlns:xs="http://www.w3.org/2001/XMLSchema" xmlns:p="http://schemas.microsoft.com/office/2006/metadata/properties" xmlns:ns3="d911e14d-979c-4cbd-85e4-4b152876068a" xmlns:ns4="00b1c72e-c52c-46bd-af39-128428965dc8" targetNamespace="http://schemas.microsoft.com/office/2006/metadata/properties" ma:root="true" ma:fieldsID="3ca44910d26476824f794eefd5b25e6c" ns3:_="" ns4:_="">
    <xsd:import namespace="d911e14d-979c-4cbd-85e4-4b152876068a"/>
    <xsd:import namespace="00b1c72e-c52c-46bd-af39-128428965dc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1e14d-979c-4cbd-85e4-4b15287606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1c72e-c52c-46bd-af39-128428965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8BAFF9-6E9B-4779-ADB9-FDD1DCBA8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C49786-1A36-40FE-BCC3-DEFB5033B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11e14d-979c-4cbd-85e4-4b152876068a"/>
    <ds:schemaRef ds:uri="00b1c72e-c52c-46bd-af39-128428965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E966E5-1BBA-4DCD-B6E5-4E4519E5BC5F}">
  <ds:schemaRefs>
    <ds:schemaRef ds:uri="http://schemas.openxmlformats.org/package/2006/metadata/core-properties"/>
    <ds:schemaRef ds:uri="00b1c72e-c52c-46bd-af39-128428965dc8"/>
    <ds:schemaRef ds:uri="http://www.w3.org/XML/1998/namespace"/>
    <ds:schemaRef ds:uri="http://schemas.microsoft.com/office/2006/documentManagement/types"/>
    <ds:schemaRef ds:uri="d911e14d-979c-4cbd-85e4-4b152876068a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668</Words>
  <Application>Microsoft Office PowerPoint</Application>
  <PresentationFormat>Szélesvásznú</PresentationFormat>
  <Paragraphs>146</Paragraphs>
  <Slides>17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PowerPoint-bemutató</vt:lpstr>
      <vt:lpstr>Felsőfokú tanulmányok, ahogy a legtöbben gondolnak rá…</vt:lpstr>
      <vt:lpstr>Felsőfokú tanulmányok, amilyenné tehető…</vt:lpstr>
      <vt:lpstr> Milyen formái  vannak?</vt:lpstr>
      <vt:lpstr>Hova mehetek?</vt:lpstr>
      <vt:lpstr>Elég lesz-e  az ösztöndíj?</vt:lpstr>
      <vt:lpstr>Mit várhatsz tőle?</vt:lpstr>
      <vt:lpstr> Milyen  kompetenciákat  fejleszt a mobilitás?</vt:lpstr>
      <vt:lpstr>Mi kell a  pályázáshoz?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Hol és mikor  kezdjem?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 Bianka</dc:creator>
  <cp:lastModifiedBy>Lichtenstein Csilla</cp:lastModifiedBy>
  <cp:revision>342</cp:revision>
  <dcterms:created xsi:type="dcterms:W3CDTF">2019-07-09T08:17:46Z</dcterms:created>
  <dcterms:modified xsi:type="dcterms:W3CDTF">2023-03-14T09:31:40Z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0x01010037DF9F11ED5A2244A22A2FCE0119170C</vt:lpwstr>
  </property>
</Properties>
</file>